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3112"/>
  </p:normalViewPr>
  <p:slideViewPr>
    <p:cSldViewPr snapToGrid="0" snapToObjects="1">
      <p:cViewPr varScale="1">
        <p:scale>
          <a:sx n="129" d="100"/>
          <a:sy n="129" d="100"/>
        </p:scale>
        <p:origin x="4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9/13/23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493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971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9/13/23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5526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9/13/23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5492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9/13/23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887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8483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8410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2716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9/13/23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728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645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9/13/23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243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041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814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55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4388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636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3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9/13/23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396840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304F-1ACF-F041-9BC4-19795905FC7B}"/>
              </a:ext>
            </a:extLst>
          </p:cNvPr>
          <p:cNvSpPr>
            <a:spLocks noGrp="1"/>
          </p:cNvSpPr>
          <p:nvPr>
            <p:ph type="ctrTitle"/>
          </p:nvPr>
        </p:nvSpPr>
        <p:spPr>
          <a:xfrm>
            <a:off x="-850900" y="1153980"/>
            <a:ext cx="9448800" cy="1825096"/>
          </a:xfrm>
        </p:spPr>
        <p:txBody>
          <a:bodyPr/>
          <a:lstStyle/>
          <a:p>
            <a:pPr algn="ctr"/>
            <a:r>
              <a:rPr lang="en-US" b="1" dirty="0"/>
              <a:t>Gympie hockey academy</a:t>
            </a:r>
          </a:p>
        </p:txBody>
      </p:sp>
      <p:sp>
        <p:nvSpPr>
          <p:cNvPr id="3" name="Subtitle 2">
            <a:extLst>
              <a:ext uri="{FF2B5EF4-FFF2-40B4-BE49-F238E27FC236}">
                <a16:creationId xmlns:a16="http://schemas.microsoft.com/office/drawing/2014/main" id="{2873F9D5-916F-3B49-88E4-7B53790A01AB}"/>
              </a:ext>
            </a:extLst>
          </p:cNvPr>
          <p:cNvSpPr>
            <a:spLocks noGrp="1"/>
          </p:cNvSpPr>
          <p:nvPr>
            <p:ph type="subTitle" idx="1"/>
          </p:nvPr>
        </p:nvSpPr>
        <p:spPr>
          <a:xfrm>
            <a:off x="-990600" y="3648472"/>
            <a:ext cx="9448800" cy="685800"/>
          </a:xfrm>
        </p:spPr>
        <p:txBody>
          <a:bodyPr>
            <a:noAutofit/>
          </a:bodyPr>
          <a:lstStyle/>
          <a:p>
            <a:pPr algn="ctr"/>
            <a:r>
              <a:rPr lang="en-US" sz="4800" dirty="0"/>
              <a:t>2023 - 2024</a:t>
            </a:r>
          </a:p>
        </p:txBody>
      </p:sp>
      <p:pic>
        <p:nvPicPr>
          <p:cNvPr id="5" name="Picture 4">
            <a:extLst>
              <a:ext uri="{FF2B5EF4-FFF2-40B4-BE49-F238E27FC236}">
                <a16:creationId xmlns:a16="http://schemas.microsoft.com/office/drawing/2014/main" id="{6BDEA081-3A0A-A245-8755-895D67A8EDBA}"/>
              </a:ext>
            </a:extLst>
          </p:cNvPr>
          <p:cNvPicPr>
            <a:picLocks noChangeAspect="1"/>
          </p:cNvPicPr>
          <p:nvPr/>
        </p:nvPicPr>
        <p:blipFill>
          <a:blip r:embed="rId2"/>
          <a:stretch>
            <a:fillRect/>
          </a:stretch>
        </p:blipFill>
        <p:spPr>
          <a:xfrm>
            <a:off x="6987208" y="2405270"/>
            <a:ext cx="5204791" cy="4452729"/>
          </a:xfrm>
          <a:prstGeom prst="rect">
            <a:avLst/>
          </a:prstGeom>
          <a:solidFill>
            <a:schemeClr val="bg1"/>
          </a:solidFill>
        </p:spPr>
      </p:pic>
    </p:spTree>
    <p:extLst>
      <p:ext uri="{BB962C8B-B14F-4D97-AF65-F5344CB8AC3E}">
        <p14:creationId xmlns:p14="http://schemas.microsoft.com/office/powerpoint/2010/main" val="141051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1B4C-A2F1-2641-B35C-D83983533A81}"/>
              </a:ext>
            </a:extLst>
          </p:cNvPr>
          <p:cNvSpPr>
            <a:spLocks noGrp="1"/>
          </p:cNvSpPr>
          <p:nvPr>
            <p:ph type="title"/>
          </p:nvPr>
        </p:nvSpPr>
        <p:spPr>
          <a:xfrm>
            <a:off x="444500" y="-177800"/>
            <a:ext cx="8610600" cy="1293028"/>
          </a:xfrm>
        </p:spPr>
        <p:txBody>
          <a:bodyPr/>
          <a:lstStyle/>
          <a:p>
            <a:r>
              <a:rPr lang="en-US" u="sng" dirty="0"/>
              <a:t>Academy Objectives</a:t>
            </a:r>
          </a:p>
        </p:txBody>
      </p:sp>
      <p:sp>
        <p:nvSpPr>
          <p:cNvPr id="3" name="Content Placeholder 2">
            <a:extLst>
              <a:ext uri="{FF2B5EF4-FFF2-40B4-BE49-F238E27FC236}">
                <a16:creationId xmlns:a16="http://schemas.microsoft.com/office/drawing/2014/main" id="{5698042D-C4C6-F142-ACF1-C65BC7293059}"/>
              </a:ext>
            </a:extLst>
          </p:cNvPr>
          <p:cNvSpPr>
            <a:spLocks noGrp="1"/>
          </p:cNvSpPr>
          <p:nvPr>
            <p:ph idx="1"/>
          </p:nvPr>
        </p:nvSpPr>
        <p:spPr>
          <a:xfrm>
            <a:off x="0" y="1016000"/>
            <a:ext cx="10820400" cy="5842000"/>
          </a:xfrm>
        </p:spPr>
        <p:txBody>
          <a:bodyPr>
            <a:normAutofit lnSpcReduction="10000"/>
          </a:bodyPr>
          <a:lstStyle/>
          <a:p>
            <a:pPr>
              <a:buFontTx/>
              <a:buChar char="-"/>
            </a:pPr>
            <a:r>
              <a:rPr lang="en-AU" dirty="0"/>
              <a:t>The Gympie Hockey Academy is designed to provide higher level </a:t>
            </a:r>
          </a:p>
          <a:p>
            <a:pPr marL="0" indent="0">
              <a:buNone/>
            </a:pPr>
            <a:r>
              <a:rPr lang="en-AU" dirty="0"/>
              <a:t>development opportunities for Gympie athletes aged 13-18 years.</a:t>
            </a:r>
          </a:p>
          <a:p>
            <a:pPr marL="0" indent="0">
              <a:buNone/>
            </a:pPr>
            <a:endParaRPr lang="en-AU" dirty="0"/>
          </a:p>
          <a:p>
            <a:pPr>
              <a:buFontTx/>
              <a:buChar char="-"/>
            </a:pPr>
            <a:r>
              <a:rPr lang="en-AU" dirty="0"/>
              <a:t>Exposure to high level coaches and an increase in game play </a:t>
            </a:r>
          </a:p>
          <a:p>
            <a:pPr marL="0" indent="0">
              <a:buNone/>
            </a:pPr>
            <a:r>
              <a:rPr lang="en-AU" dirty="0"/>
              <a:t>experience will enhance  the development trajectory of our athletes.</a:t>
            </a:r>
          </a:p>
          <a:p>
            <a:pPr marL="0" indent="0">
              <a:buNone/>
            </a:pPr>
            <a:endParaRPr lang="en-AU" dirty="0"/>
          </a:p>
          <a:p>
            <a:pPr>
              <a:buFontTx/>
              <a:buChar char="-"/>
            </a:pPr>
            <a:r>
              <a:rPr lang="en-AU" dirty="0"/>
              <a:t>Assist with transition from junior hockey into</a:t>
            </a:r>
          </a:p>
          <a:p>
            <a:pPr marL="0" indent="0">
              <a:buNone/>
            </a:pPr>
            <a:r>
              <a:rPr lang="en-AU" dirty="0"/>
              <a:t> representative hockey &amp; Cooloola Heat teams</a:t>
            </a:r>
          </a:p>
          <a:p>
            <a:pPr marL="0" indent="0">
              <a:buNone/>
            </a:pPr>
            <a:endParaRPr lang="en-AU" dirty="0"/>
          </a:p>
          <a:p>
            <a:pPr>
              <a:buFontTx/>
              <a:buChar char="-"/>
            </a:pPr>
            <a:r>
              <a:rPr lang="en-AU" dirty="0"/>
              <a:t>Better overall performance from Gympie</a:t>
            </a:r>
          </a:p>
          <a:p>
            <a:pPr marL="0" indent="0">
              <a:buNone/>
            </a:pPr>
            <a:r>
              <a:rPr lang="en-AU" dirty="0"/>
              <a:t> representative teams</a:t>
            </a:r>
          </a:p>
          <a:p>
            <a:pPr marL="0" indent="0">
              <a:buNone/>
            </a:pPr>
            <a:endParaRPr lang="en-AU" dirty="0"/>
          </a:p>
          <a:p>
            <a:pPr>
              <a:buFontTx/>
              <a:buChar char="-"/>
            </a:pPr>
            <a:r>
              <a:rPr lang="en-AU" dirty="0"/>
              <a:t>Greater representation of athletes at the</a:t>
            </a:r>
          </a:p>
          <a:p>
            <a:pPr marL="0" indent="0">
              <a:buNone/>
            </a:pPr>
            <a:r>
              <a:rPr lang="en-AU" dirty="0"/>
              <a:t> State representative level</a:t>
            </a:r>
          </a:p>
          <a:p>
            <a:endParaRPr lang="en-US" dirty="0"/>
          </a:p>
        </p:txBody>
      </p:sp>
      <p:pic>
        <p:nvPicPr>
          <p:cNvPr id="7" name="Picture 6">
            <a:extLst>
              <a:ext uri="{FF2B5EF4-FFF2-40B4-BE49-F238E27FC236}">
                <a16:creationId xmlns:a16="http://schemas.microsoft.com/office/drawing/2014/main" id="{BA41D165-8C27-B44B-AAA2-EA8CD6FD6ACA}"/>
              </a:ext>
            </a:extLst>
          </p:cNvPr>
          <p:cNvPicPr>
            <a:picLocks noChangeAspect="1"/>
          </p:cNvPicPr>
          <p:nvPr/>
        </p:nvPicPr>
        <p:blipFill>
          <a:blip r:embed="rId2"/>
          <a:stretch>
            <a:fillRect/>
          </a:stretch>
        </p:blipFill>
        <p:spPr>
          <a:xfrm>
            <a:off x="6731000" y="3162300"/>
            <a:ext cx="5461000" cy="3695700"/>
          </a:xfrm>
          <a:prstGeom prst="rect">
            <a:avLst/>
          </a:prstGeom>
        </p:spPr>
      </p:pic>
    </p:spTree>
    <p:extLst>
      <p:ext uri="{BB962C8B-B14F-4D97-AF65-F5344CB8AC3E}">
        <p14:creationId xmlns:p14="http://schemas.microsoft.com/office/powerpoint/2010/main" val="334418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92F6-5A57-5C4E-B0F9-50F23E589906}"/>
              </a:ext>
            </a:extLst>
          </p:cNvPr>
          <p:cNvSpPr>
            <a:spLocks noGrp="1"/>
          </p:cNvSpPr>
          <p:nvPr>
            <p:ph type="title"/>
          </p:nvPr>
        </p:nvSpPr>
        <p:spPr>
          <a:xfrm>
            <a:off x="1371600" y="1279570"/>
            <a:ext cx="8610600" cy="1293028"/>
          </a:xfrm>
        </p:spPr>
        <p:txBody>
          <a:bodyPr/>
          <a:lstStyle/>
          <a:p>
            <a:pPr algn="l"/>
            <a:r>
              <a:rPr lang="en-US" u="sng" dirty="0"/>
              <a:t>The benefits</a:t>
            </a:r>
          </a:p>
        </p:txBody>
      </p:sp>
      <p:sp>
        <p:nvSpPr>
          <p:cNvPr id="3" name="Content Placeholder 2">
            <a:extLst>
              <a:ext uri="{FF2B5EF4-FFF2-40B4-BE49-F238E27FC236}">
                <a16:creationId xmlns:a16="http://schemas.microsoft.com/office/drawing/2014/main" id="{82027E07-1E9D-E04F-9921-0D95F6190F35}"/>
              </a:ext>
            </a:extLst>
          </p:cNvPr>
          <p:cNvSpPr>
            <a:spLocks noGrp="1"/>
          </p:cNvSpPr>
          <p:nvPr>
            <p:ph idx="1"/>
          </p:nvPr>
        </p:nvSpPr>
        <p:spPr>
          <a:xfrm>
            <a:off x="0" y="2207260"/>
            <a:ext cx="10820400" cy="4024125"/>
          </a:xfrm>
        </p:spPr>
        <p:txBody>
          <a:bodyPr/>
          <a:lstStyle/>
          <a:p>
            <a:pPr marL="0" indent="0">
              <a:buNone/>
            </a:pPr>
            <a:br>
              <a:rPr lang="en-AU" dirty="0"/>
            </a:br>
            <a:endParaRPr lang="en-AU" dirty="0"/>
          </a:p>
          <a:p>
            <a:r>
              <a:rPr lang="en-AU" dirty="0"/>
              <a:t>Increase in development opportunities for athletes</a:t>
            </a:r>
          </a:p>
          <a:p>
            <a:endParaRPr lang="en-AU" dirty="0"/>
          </a:p>
          <a:p>
            <a:r>
              <a:rPr lang="en-AU" dirty="0"/>
              <a:t>Access to high level coaches</a:t>
            </a:r>
          </a:p>
          <a:p>
            <a:pPr marL="0" indent="0">
              <a:buNone/>
            </a:pPr>
            <a:r>
              <a:rPr lang="en-AU" dirty="0"/>
              <a:t> </a:t>
            </a:r>
          </a:p>
          <a:p>
            <a:r>
              <a:rPr lang="en-AU" dirty="0"/>
              <a:t>Holistic approach to development, focusing not only on hockey-specific programming.</a:t>
            </a:r>
          </a:p>
          <a:p>
            <a:endParaRPr lang="en-AU" dirty="0"/>
          </a:p>
          <a:p>
            <a:r>
              <a:rPr lang="en-AU" dirty="0"/>
              <a:t>Promotion of broader experience to enhance the learning experience.</a:t>
            </a:r>
          </a:p>
          <a:p>
            <a:endParaRPr lang="en-US" dirty="0"/>
          </a:p>
        </p:txBody>
      </p:sp>
      <p:pic>
        <p:nvPicPr>
          <p:cNvPr id="7" name="Picture 6">
            <a:extLst>
              <a:ext uri="{FF2B5EF4-FFF2-40B4-BE49-F238E27FC236}">
                <a16:creationId xmlns:a16="http://schemas.microsoft.com/office/drawing/2014/main" id="{E924BBD3-D0BB-264D-86D5-79FC38EADC03}"/>
              </a:ext>
            </a:extLst>
          </p:cNvPr>
          <p:cNvPicPr>
            <a:picLocks noChangeAspect="1"/>
          </p:cNvPicPr>
          <p:nvPr/>
        </p:nvPicPr>
        <p:blipFill>
          <a:blip r:embed="rId2"/>
          <a:stretch>
            <a:fillRect/>
          </a:stretch>
        </p:blipFill>
        <p:spPr>
          <a:xfrm>
            <a:off x="7175500" y="-85386"/>
            <a:ext cx="5016500" cy="4212885"/>
          </a:xfrm>
          <a:prstGeom prst="rect">
            <a:avLst/>
          </a:prstGeom>
        </p:spPr>
      </p:pic>
    </p:spTree>
    <p:extLst>
      <p:ext uri="{BB962C8B-B14F-4D97-AF65-F5344CB8AC3E}">
        <p14:creationId xmlns:p14="http://schemas.microsoft.com/office/powerpoint/2010/main" val="154208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A82F-6E66-B348-81D0-FD41BFCD0A99}"/>
              </a:ext>
            </a:extLst>
          </p:cNvPr>
          <p:cNvSpPr>
            <a:spLocks noGrp="1"/>
          </p:cNvSpPr>
          <p:nvPr>
            <p:ph type="title"/>
          </p:nvPr>
        </p:nvSpPr>
        <p:spPr>
          <a:xfrm>
            <a:off x="4851400" y="396072"/>
            <a:ext cx="8610600" cy="1293028"/>
          </a:xfrm>
        </p:spPr>
        <p:txBody>
          <a:bodyPr/>
          <a:lstStyle/>
          <a:p>
            <a:pPr algn="ctr"/>
            <a:r>
              <a:rPr lang="en-US" u="sng" dirty="0"/>
              <a:t>Our athletes</a:t>
            </a:r>
          </a:p>
        </p:txBody>
      </p:sp>
      <p:sp>
        <p:nvSpPr>
          <p:cNvPr id="3" name="Content Placeholder 2">
            <a:extLst>
              <a:ext uri="{FF2B5EF4-FFF2-40B4-BE49-F238E27FC236}">
                <a16:creationId xmlns:a16="http://schemas.microsoft.com/office/drawing/2014/main" id="{A57A740D-0C1A-9745-A295-41821E897218}"/>
              </a:ext>
            </a:extLst>
          </p:cNvPr>
          <p:cNvSpPr>
            <a:spLocks noGrp="1"/>
          </p:cNvSpPr>
          <p:nvPr>
            <p:ph idx="1"/>
          </p:nvPr>
        </p:nvSpPr>
        <p:spPr>
          <a:xfrm>
            <a:off x="533400" y="1524000"/>
            <a:ext cx="10820400" cy="4828540"/>
          </a:xfrm>
        </p:spPr>
        <p:txBody>
          <a:bodyPr>
            <a:normAutofit/>
          </a:bodyPr>
          <a:lstStyle/>
          <a:p>
            <a:r>
              <a:rPr lang="en-AU" dirty="0"/>
              <a:t>The Gympie Hockey Academy will be</a:t>
            </a:r>
          </a:p>
          <a:p>
            <a:pPr marL="0" indent="0">
              <a:buNone/>
            </a:pPr>
            <a:r>
              <a:rPr lang="en-AU" dirty="0"/>
              <a:t> targeted at those athletes selected in</a:t>
            </a:r>
          </a:p>
          <a:p>
            <a:pPr marL="0" indent="0">
              <a:buNone/>
            </a:pPr>
            <a:r>
              <a:rPr lang="en-AU" dirty="0"/>
              <a:t> Gympie Under 15 and Under 18 Teams</a:t>
            </a:r>
          </a:p>
          <a:p>
            <a:pPr marL="0" indent="0">
              <a:buNone/>
            </a:pPr>
            <a:r>
              <a:rPr lang="en-AU" dirty="0"/>
              <a:t> each year. </a:t>
            </a:r>
          </a:p>
          <a:p>
            <a:pPr marL="0" indent="0">
              <a:buNone/>
            </a:pPr>
            <a:endParaRPr lang="en-AU" dirty="0"/>
          </a:p>
          <a:p>
            <a:r>
              <a:rPr lang="en-AU" dirty="0"/>
              <a:t>Academy programming will provide</a:t>
            </a:r>
          </a:p>
          <a:p>
            <a:pPr marL="0" indent="0">
              <a:buNone/>
            </a:pPr>
            <a:r>
              <a:rPr lang="en-AU" dirty="0"/>
              <a:t> additional development opportunities</a:t>
            </a:r>
          </a:p>
          <a:p>
            <a:pPr marL="0" indent="0">
              <a:buNone/>
            </a:pPr>
            <a:r>
              <a:rPr lang="en-AU" dirty="0"/>
              <a:t> to athletes to ensure that they are </a:t>
            </a:r>
          </a:p>
          <a:p>
            <a:pPr marL="0" indent="0">
              <a:buNone/>
            </a:pPr>
            <a:r>
              <a:rPr lang="en-AU" dirty="0"/>
              <a:t> Representative and Senior hockey </a:t>
            </a:r>
          </a:p>
          <a:p>
            <a:pPr marL="0" indent="0">
              <a:buNone/>
            </a:pPr>
            <a:r>
              <a:rPr lang="en-AU" dirty="0"/>
              <a:t>ready, and on track to maximise </a:t>
            </a:r>
          </a:p>
          <a:p>
            <a:pPr marL="0" indent="0">
              <a:buNone/>
            </a:pPr>
            <a:r>
              <a:rPr lang="en-AU" dirty="0"/>
              <a:t>their potential.</a:t>
            </a:r>
          </a:p>
          <a:p>
            <a:endParaRPr lang="en-US" dirty="0"/>
          </a:p>
        </p:txBody>
      </p:sp>
      <p:pic>
        <p:nvPicPr>
          <p:cNvPr id="5" name="Picture 4">
            <a:extLst>
              <a:ext uri="{FF2B5EF4-FFF2-40B4-BE49-F238E27FC236}">
                <a16:creationId xmlns:a16="http://schemas.microsoft.com/office/drawing/2014/main" id="{1A935F16-6C6E-7345-AD4A-113FD12DC3F9}"/>
              </a:ext>
            </a:extLst>
          </p:cNvPr>
          <p:cNvPicPr>
            <a:picLocks noChangeAspect="1"/>
          </p:cNvPicPr>
          <p:nvPr/>
        </p:nvPicPr>
        <p:blipFill>
          <a:blip r:embed="rId2"/>
          <a:stretch>
            <a:fillRect/>
          </a:stretch>
        </p:blipFill>
        <p:spPr>
          <a:xfrm>
            <a:off x="6210300" y="2082800"/>
            <a:ext cx="5981700" cy="4775200"/>
          </a:xfrm>
          <a:prstGeom prst="rect">
            <a:avLst/>
          </a:prstGeom>
        </p:spPr>
      </p:pic>
    </p:spTree>
    <p:extLst>
      <p:ext uri="{BB962C8B-B14F-4D97-AF65-F5344CB8AC3E}">
        <p14:creationId xmlns:p14="http://schemas.microsoft.com/office/powerpoint/2010/main" val="83427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A463-F086-4E47-884E-45087494BCEB}"/>
              </a:ext>
            </a:extLst>
          </p:cNvPr>
          <p:cNvSpPr>
            <a:spLocks noGrp="1"/>
          </p:cNvSpPr>
          <p:nvPr>
            <p:ph type="title"/>
          </p:nvPr>
        </p:nvSpPr>
        <p:spPr>
          <a:xfrm>
            <a:off x="2895600" y="218273"/>
            <a:ext cx="8610600" cy="1293028"/>
          </a:xfrm>
        </p:spPr>
        <p:txBody>
          <a:bodyPr/>
          <a:lstStyle/>
          <a:p>
            <a:r>
              <a:rPr lang="en-US" u="sng" dirty="0"/>
              <a:t>Academy inclusions</a:t>
            </a:r>
          </a:p>
        </p:txBody>
      </p:sp>
      <p:sp>
        <p:nvSpPr>
          <p:cNvPr id="3" name="Content Placeholder 2">
            <a:extLst>
              <a:ext uri="{FF2B5EF4-FFF2-40B4-BE49-F238E27FC236}">
                <a16:creationId xmlns:a16="http://schemas.microsoft.com/office/drawing/2014/main" id="{CEBFDF30-E30A-1A4D-93BB-26269594E0A3}"/>
              </a:ext>
            </a:extLst>
          </p:cNvPr>
          <p:cNvSpPr>
            <a:spLocks noGrp="1"/>
          </p:cNvSpPr>
          <p:nvPr>
            <p:ph idx="1"/>
          </p:nvPr>
        </p:nvSpPr>
        <p:spPr>
          <a:xfrm>
            <a:off x="685800" y="1841500"/>
            <a:ext cx="10820400" cy="4546600"/>
          </a:xfrm>
        </p:spPr>
        <p:txBody>
          <a:bodyPr>
            <a:normAutofit fontScale="92500" lnSpcReduction="10000"/>
          </a:bodyPr>
          <a:lstStyle/>
          <a:p>
            <a:pPr marL="0" indent="0">
              <a:buNone/>
            </a:pPr>
            <a:r>
              <a:rPr lang="en-AU" dirty="0"/>
              <a:t>•  </a:t>
            </a:r>
            <a:r>
              <a:rPr lang="en-AU" b="1" dirty="0"/>
              <a:t>Skill Development </a:t>
            </a:r>
            <a:r>
              <a:rPr lang="en-AU" dirty="0"/>
              <a:t>– Athletes will attend on-field skill-specific sessions i.e., distribution   	&amp; receiving skills, defensive skills, elimination skills, attacking skills, set play skills, 	formations, all led by high quality coaches &amp; experienced players.</a:t>
            </a:r>
          </a:p>
          <a:p>
            <a:r>
              <a:rPr lang="en-AU" b="1" dirty="0"/>
              <a:t>Holistic Development </a:t>
            </a:r>
            <a:r>
              <a:rPr lang="en-AU" dirty="0"/>
              <a:t>– The Gympie Hockey  Academy is about more than just 	hockey-specific skills. Athletes will be educated-on and practice a range of 	psychological and physiological skills that will further develop their ability to 	perform and grow.</a:t>
            </a:r>
          </a:p>
          <a:p>
            <a:r>
              <a:rPr lang="en-AU" b="1" dirty="0"/>
              <a:t>Camps</a:t>
            </a:r>
            <a:r>
              <a:rPr lang="en-AU" dirty="0"/>
              <a:t>– Development camps and games will form a part of the Academy, 	providing athletes the chance to further hone their craft and implement 	learned abilities in competitive environments. Camps will also provide 	experiences outside of the norm, that will enhance the holistic learning 	environment.</a:t>
            </a:r>
          </a:p>
          <a:p>
            <a:r>
              <a:rPr lang="en-AU" b="1" dirty="0"/>
              <a:t>Coach Development </a:t>
            </a:r>
            <a:r>
              <a:rPr lang="en-AU" dirty="0"/>
              <a:t>–Using the Gympie Hockey Academy to broaden our coach 	network is essential to maintaining the development of both the athletes within 	the Academy, but also the athletes participating at the grassroots level.</a:t>
            </a:r>
          </a:p>
          <a:p>
            <a:endParaRPr lang="en-US" dirty="0"/>
          </a:p>
        </p:txBody>
      </p:sp>
    </p:spTree>
    <p:extLst>
      <p:ext uri="{BB962C8B-B14F-4D97-AF65-F5344CB8AC3E}">
        <p14:creationId xmlns:p14="http://schemas.microsoft.com/office/powerpoint/2010/main" val="324866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740B-7FED-8947-A0B8-8875845E63D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68E6586-B52B-3E4C-A99C-1B66F8AEE9E9}"/>
              </a:ext>
            </a:extLst>
          </p:cNvPr>
          <p:cNvPicPr>
            <a:picLocks noGrp="1" noChangeAspect="1"/>
          </p:cNvPicPr>
          <p:nvPr>
            <p:ph idx="1"/>
          </p:nvPr>
        </p:nvPicPr>
        <p:blipFill>
          <a:blip r:embed="rId2"/>
          <a:stretch>
            <a:fillRect/>
          </a:stretch>
        </p:blipFill>
        <p:spPr>
          <a:xfrm>
            <a:off x="0" y="0"/>
            <a:ext cx="12192000" cy="6857999"/>
          </a:xfrm>
        </p:spPr>
      </p:pic>
    </p:spTree>
    <p:extLst>
      <p:ext uri="{BB962C8B-B14F-4D97-AF65-F5344CB8AC3E}">
        <p14:creationId xmlns:p14="http://schemas.microsoft.com/office/powerpoint/2010/main" val="259828346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{4D95D962-0676-0D4F-8FB0-7882E56437FE}tf10001079</Template>
  <TotalTime>102</TotalTime>
  <Words>358</Words>
  <Application>Microsoft Macintosh PowerPoint</Application>
  <PresentationFormat>Widescreen</PresentationFormat>
  <Paragraphs>43</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Vapor Trail</vt:lpstr>
      <vt:lpstr>Gympie hockey academy</vt:lpstr>
      <vt:lpstr>Academy Objectives</vt:lpstr>
      <vt:lpstr>The benefits</vt:lpstr>
      <vt:lpstr>Our athletes</vt:lpstr>
      <vt:lpstr>Academy inclusions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Gympie hockey academy</dc:title>
  <dc:creator>Ben Fitzpatrick</dc:creator>
  <cp:lastModifiedBy>Ben Fitzpatrick</cp:lastModifiedBy>
  <cp:revision>11</cp:revision>
  <dcterms:created xsi:type="dcterms:W3CDTF">2023-08-02T04:08:08Z</dcterms:created>
  <dcterms:modified xsi:type="dcterms:W3CDTF">2023-09-13T04:19:14Z</dcterms:modified>
</cp:coreProperties>
</file>